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4" r:id="rId1"/>
  </p:sldMasterIdLst>
  <p:notesMasterIdLst>
    <p:notesMasterId r:id="rId44"/>
  </p:notesMasterIdLst>
  <p:sldIdLst>
    <p:sldId id="256" r:id="rId2"/>
    <p:sldId id="258" r:id="rId3"/>
    <p:sldId id="257" r:id="rId4"/>
    <p:sldId id="299" r:id="rId5"/>
    <p:sldId id="259" r:id="rId6"/>
    <p:sldId id="270" r:id="rId7"/>
    <p:sldId id="298" r:id="rId8"/>
    <p:sldId id="279" r:id="rId9"/>
    <p:sldId id="261" r:id="rId10"/>
    <p:sldId id="271" r:id="rId11"/>
    <p:sldId id="265" r:id="rId12"/>
    <p:sldId id="262" r:id="rId13"/>
    <p:sldId id="272" r:id="rId14"/>
    <p:sldId id="273" r:id="rId15"/>
    <p:sldId id="268" r:id="rId16"/>
    <p:sldId id="269" r:id="rId17"/>
    <p:sldId id="280" r:id="rId18"/>
    <p:sldId id="293" r:id="rId19"/>
    <p:sldId id="274" r:id="rId20"/>
    <p:sldId id="275" r:id="rId21"/>
    <p:sldId id="276" r:id="rId22"/>
    <p:sldId id="277" r:id="rId23"/>
    <p:sldId id="263" r:id="rId24"/>
    <p:sldId id="266" r:id="rId25"/>
    <p:sldId id="267" r:id="rId26"/>
    <p:sldId id="282" r:id="rId27"/>
    <p:sldId id="283" r:id="rId28"/>
    <p:sldId id="278" r:id="rId29"/>
    <p:sldId id="284" r:id="rId30"/>
    <p:sldId id="281" r:id="rId31"/>
    <p:sldId id="285" r:id="rId32"/>
    <p:sldId id="287" r:id="rId33"/>
    <p:sldId id="286" r:id="rId34"/>
    <p:sldId id="294" r:id="rId35"/>
    <p:sldId id="288" r:id="rId36"/>
    <p:sldId id="289" r:id="rId37"/>
    <p:sldId id="295" r:id="rId38"/>
    <p:sldId id="291" r:id="rId39"/>
    <p:sldId id="292" r:id="rId40"/>
    <p:sldId id="290" r:id="rId41"/>
    <p:sldId id="297" r:id="rId42"/>
    <p:sldId id="296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7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9EE68-1D0A-4293-B350-E0186A726A2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0D8F1-A8E3-4583-B1FF-B9F4F4DD9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67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26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Schools have posted the 2020-2021</a:t>
            </a:r>
            <a:r>
              <a:rPr lang="en-US" baseline="0" dirty="0" smtClean="0"/>
              <a:t> school supply list to their website.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72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tri-fold board</a:t>
            </a:r>
            <a:r>
              <a:rPr lang="en-US" baseline="0" dirty="0" smtClean="0"/>
              <a:t> (purchased at the Dollar Tree) provides privacy while enhancing your child’s organizational strengths. (Talk about items in the pic)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52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</a:t>
            </a:r>
            <a:r>
              <a:rPr lang="en-US" baseline="0" dirty="0" smtClean="0"/>
              <a:t> engaging in virtual learning – “less is best”. Whenever possible , try to limit the amount of potential distractions.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20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are some comments that have been shared with me</a:t>
            </a:r>
            <a:r>
              <a:rPr lang="en-US" baseline="0" dirty="0" smtClean="0"/>
              <a:t> about virtual learning…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8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Parents are doing</a:t>
            </a:r>
            <a:r>
              <a:rPr lang="en-US" baseline="0" dirty="0" smtClean="0"/>
              <a:t> their best, so “Don’t Compare Yourself to Others”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59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it’s time to talk about what’s expected for your scholar…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88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can be…how are you feeling this morning? How were your morning classes? How were the afternoon classes? What’s something that you learning?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92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Post the</a:t>
            </a:r>
            <a:r>
              <a:rPr lang="en-US" baseline="0" dirty="0" smtClean="0"/>
              <a:t> schedule where it can be seen: trifold board, wall, door,…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80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Parents and older students should</a:t>
            </a:r>
            <a:r>
              <a:rPr lang="en-US" baseline="0" dirty="0" smtClean="0"/>
              <a:t> have a calendar near the school schedule.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05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42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The</a:t>
            </a:r>
            <a:r>
              <a:rPr lang="en-US" sz="1400" baseline="0" dirty="0" smtClean="0"/>
              <a:t> end of March, all schools in Maryland closed creating a wave of emotions for families. Parents assumed more responsibility of overseeing their child’s learning. Students tried to make sense out of this as their </a:t>
            </a:r>
            <a:r>
              <a:rPr lang="en-US" sz="1400" baseline="0" dirty="0" err="1" smtClean="0"/>
              <a:t>diningroom</a:t>
            </a:r>
            <a:r>
              <a:rPr lang="en-US" sz="1400" baseline="0" dirty="0" smtClean="0"/>
              <a:t> quickly became the classroom. The kitchen became a 24 hour cafeteria. The struggle became real! “How are your feeling” about the start of another school year?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35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59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Made It</a:t>
            </a:r>
            <a:r>
              <a:rPr lang="en-US" baseline="0" dirty="0" smtClean="0"/>
              <a:t> Through The School Day…”What about me?”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85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can feel overwhelming for so many parents who are doing their best to meet their child’s needs</a:t>
            </a:r>
            <a:r>
              <a:rPr lang="en-US" baseline="0" dirty="0" smtClean="0"/>
              <a:t> as well as their own.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43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have listed a few coping strategies…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924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99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remember</a:t>
            </a:r>
            <a:r>
              <a:rPr lang="en-US" baseline="0" dirty="0" smtClean="0"/>
              <a:t> that “Help is a phone call away”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85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92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91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video</a:t>
            </a:r>
            <a:r>
              <a:rPr lang="en-US" baseline="0" dirty="0" smtClean="0"/>
              <a:t> has been modified. However, many parents can relate to these challenges. EJ has given humor to the experience of many parents and guardians.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15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feel free to answer 1</a:t>
            </a:r>
            <a:r>
              <a:rPr lang="en-US" baseline="0" dirty="0" smtClean="0"/>
              <a:t> or more of these questions in the chat box.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48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Contact your</a:t>
            </a:r>
            <a:r>
              <a:rPr lang="en-US" baseline="0" dirty="0" smtClean="0"/>
              <a:t> child’s school to inquire about the distribution dates for electronic devices and support with </a:t>
            </a:r>
            <a:r>
              <a:rPr lang="en-US" baseline="0" dirty="0" err="1" smtClean="0"/>
              <a:t>wi-fi</a:t>
            </a:r>
            <a:r>
              <a:rPr lang="en-US" baseline="0" dirty="0" smtClean="0"/>
              <a:t> connection.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19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</a:t>
            </a:r>
            <a:r>
              <a:rPr lang="en-US" baseline="0" dirty="0" smtClean="0"/>
              <a:t> speaking to the school staff and/or teacher, ask if the instruction will be recorded as this will help if a problem is experienced.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05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Learning is</a:t>
            </a:r>
            <a:r>
              <a:rPr lang="en-US" baseline="0" dirty="0" smtClean="0"/>
              <a:t> essential and “Parents can do virtually anything.”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35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address a few tips for virtual learning…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73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Coronacation</a:t>
            </a:r>
            <a:r>
              <a:rPr lang="en-US" baseline="0" dirty="0" smtClean="0"/>
              <a:t> is coming to an end,  talk with your child about physically preparing for the beginning of a new school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D8F1-A8E3-4583-B1FF-B9F4F4DD94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34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66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145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0884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834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4802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080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022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39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957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252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315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54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717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819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24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56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pwing.com/videos/5f43a430c0339d001589c0b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414" y="2212510"/>
            <a:ext cx="3179941" cy="27909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2123" y="642850"/>
            <a:ext cx="10470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odoni MT" panose="02070603080606020203" pitchFamily="18" charset="0"/>
              </a:rPr>
              <a:t>Thrive Behavioral Health </a:t>
            </a:r>
          </a:p>
          <a:p>
            <a:pPr algn="ctr"/>
            <a:r>
              <a:rPr lang="en-US" sz="2400" dirty="0" smtClean="0">
                <a:latin typeface="Bodoni MT" panose="02070603080606020203" pitchFamily="18" charset="0"/>
              </a:rPr>
              <a:t>Presents…</a:t>
            </a:r>
          </a:p>
          <a:p>
            <a:pPr algn="ctr"/>
            <a:r>
              <a:rPr lang="en-US" sz="2400" dirty="0" smtClean="0">
                <a:latin typeface="Bodoni MT" panose="02070603080606020203" pitchFamily="18" charset="0"/>
              </a:rPr>
              <a:t>“Parents Can Do Virtually Anything” </a:t>
            </a:r>
          </a:p>
          <a:p>
            <a:pPr algn="ctr"/>
            <a:r>
              <a:rPr lang="en-US" sz="2400" dirty="0" smtClean="0">
                <a:latin typeface="Bodoni MT" panose="02070603080606020203" pitchFamily="18" charset="0"/>
              </a:rPr>
              <a:t>Managing Distance Learning and Staying Calm</a:t>
            </a:r>
            <a:endParaRPr lang="en-US" sz="2400" dirty="0">
              <a:latin typeface="Bodoni MT" panose="020706030806060202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2123" y="4572000"/>
            <a:ext cx="105477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ll MT" panose="02020503060305020303" pitchFamily="18" charset="0"/>
              </a:rPr>
              <a:t>Join this interactive webinar on Monday, August 24, 2020 from 5-6 pm</a:t>
            </a:r>
          </a:p>
          <a:p>
            <a:pPr algn="ctr"/>
            <a:endParaRPr lang="en-US" sz="2400" dirty="0" smtClean="0">
              <a:latin typeface="Bell MT" panose="02020503060305020303" pitchFamily="18" charset="0"/>
            </a:endParaRPr>
          </a:p>
          <a:p>
            <a:pPr algn="ctr"/>
            <a:r>
              <a:rPr lang="en-US" sz="2400" dirty="0" smtClean="0">
                <a:latin typeface="Bell MT" panose="02020503060305020303" pitchFamily="18" charset="0"/>
              </a:rPr>
              <a:t>Zoom Log-In: missadrian1</a:t>
            </a:r>
          </a:p>
          <a:p>
            <a:pPr algn="ctr"/>
            <a:endParaRPr lang="en-US" sz="2400" dirty="0" smtClean="0">
              <a:latin typeface="Bell MT" panose="02020503060305020303" pitchFamily="18" charset="0"/>
            </a:endParaRPr>
          </a:p>
          <a:p>
            <a:pPr algn="ctr"/>
            <a:r>
              <a:rPr lang="en-US" sz="2400" dirty="0" smtClean="0">
                <a:latin typeface="Bell MT" panose="02020503060305020303" pitchFamily="18" charset="0"/>
              </a:rPr>
              <a:t>Presented by: Adrian Stackhouse, LCSW-C</a:t>
            </a:r>
          </a:p>
          <a:p>
            <a:pPr algn="ctr"/>
            <a:endParaRPr lang="en-US" sz="2400" dirty="0" smtClean="0">
              <a:latin typeface="Bell MT" panose="02020503060305020303" pitchFamily="18" charset="0"/>
            </a:endParaRPr>
          </a:p>
          <a:p>
            <a:pPr algn="ctr"/>
            <a:endParaRPr lang="en-US" sz="24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3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6095999"/>
          </a:xfrm>
        </p:spPr>
        <p:txBody>
          <a:bodyPr>
            <a:normAutofit/>
          </a:bodyPr>
          <a:lstStyle/>
          <a:p>
            <a:pPr algn="ctr"/>
            <a:r>
              <a:rPr lang="en-US" sz="4400" u="sng" dirty="0" smtClean="0">
                <a:solidFill>
                  <a:schemeClr val="tx1"/>
                </a:solidFill>
              </a:rPr>
              <a:t>Troubleshooting:</a:t>
            </a:r>
            <a:r>
              <a:rPr lang="en-US" sz="4400" dirty="0" smtClean="0">
                <a:solidFill>
                  <a:schemeClr val="tx1"/>
                </a:solidFill>
              </a:rPr>
              <a:t/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/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/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/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/>
            </a:r>
            <a:br>
              <a:rPr lang="en-US" sz="4400" dirty="0" smtClean="0">
                <a:solidFill>
                  <a:schemeClr val="tx1"/>
                </a:solidFill>
              </a:rPr>
            </a:b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17651"/>
            <a:ext cx="8596668" cy="4694463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Be mindful of the learning environment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Contact the school/teacher ASAP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</a:rPr>
              <a:t>Log out and log back into the </a:t>
            </a:r>
            <a:r>
              <a:rPr lang="en-US" sz="4400" dirty="0" smtClean="0">
                <a:solidFill>
                  <a:schemeClr val="tx1"/>
                </a:solidFill>
              </a:rPr>
              <a:t>website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Call your internet provider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44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STAY CALM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4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9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    Is “</a:t>
            </a:r>
            <a:r>
              <a:rPr lang="en-US" sz="3200" dirty="0" err="1" smtClean="0">
                <a:solidFill>
                  <a:schemeClr val="tx1"/>
                </a:solidFill>
              </a:rPr>
              <a:t>Fun”damental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2191" y="4493965"/>
            <a:ext cx="2889514" cy="1959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718" y="2048890"/>
            <a:ext cx="2346701" cy="2242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406" y="4291405"/>
            <a:ext cx="2266968" cy="2161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14313"/>
            <a:ext cx="3302810" cy="157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0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90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4400" b="1" u="sng" dirty="0" smtClean="0">
                <a:solidFill>
                  <a:schemeClr val="tx1"/>
                </a:solidFill>
                <a:latin typeface="Bell MT" panose="02020503060305020303" pitchFamily="18" charset="0"/>
              </a:rPr>
              <a:t>Tips For Virtual Learning</a:t>
            </a:r>
            <a:endParaRPr lang="en-US" sz="4400" b="1" u="sng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84918" y="2151856"/>
            <a:ext cx="4381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6300"/>
          </a:xfrm>
        </p:spPr>
        <p:txBody>
          <a:bodyPr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“It’s the final countdown…”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9061">
            <a:off x="7333284" y="2567750"/>
            <a:ext cx="3881437" cy="3881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540" y="1592464"/>
            <a:ext cx="8370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1-2 weeks before the beginning of school: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77334" y="2814638"/>
            <a:ext cx="59150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smtClean="0"/>
              <a:t>Reinstate a bedtime. Have your child go to bed earlier.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800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smtClean="0"/>
              <a:t>Reintroduce morning wake-ups to gradually start preparing for the day. Set an alarm!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904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88" y="357187"/>
            <a:ext cx="4847949" cy="60721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2175" y="2657475"/>
            <a:ext cx="3043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Courier New" panose="02070309020205020404" pitchFamily="49" charset="0"/>
              <a:buChar char="o"/>
            </a:pPr>
            <a:r>
              <a:rPr lang="en-US" sz="3200" dirty="0" smtClean="0"/>
              <a:t>Purchase school supplies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327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Create a workspace for learning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Designate an area free from distractions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160588"/>
            <a:ext cx="7186613" cy="445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3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571500"/>
            <a:ext cx="6102350" cy="3557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1" y="4254901"/>
            <a:ext cx="5057775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" y="0"/>
            <a:ext cx="10220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2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8613" y="471487"/>
            <a:ext cx="55547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Students have said: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828675" y="1671638"/>
            <a:ext cx="68580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“I need a quiet place to work.”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“I need to be comfortable.”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“I don’t like when parents are giving their kids the answers.”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“I would love to be in school but I’m still learning.”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“My grades matter.”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“I need to be able to ask my teacher questions.”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“I refuse to be afraid because I have people who support me.”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6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5" y="657226"/>
            <a:ext cx="5429250" cy="517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0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838199" y="809068"/>
            <a:ext cx="1051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Bodoni MT" panose="02070603080606020203" pitchFamily="18" charset="0"/>
              </a:rPr>
              <a:t>Thrive Behavioral Health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Bodoni MT" panose="02070603080606020203" pitchFamily="18" charset="0"/>
              </a:rPr>
              <a:t>Presents…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Bodoni MT" panose="02070603080606020203" pitchFamily="18" charset="0"/>
              </a:rPr>
              <a:t>“Parents Can Do Virtually Anything”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Bodoni MT" panose="02070603080606020203" pitchFamily="18" charset="0"/>
              </a:rPr>
              <a:t>Managing Distance Learning and Staying Calm</a:t>
            </a:r>
            <a:endParaRPr lang="en-US" sz="2400" dirty="0">
              <a:solidFill>
                <a:schemeClr val="tx1"/>
              </a:solidFill>
              <a:latin typeface="Bodoni MT" panose="02070603080606020203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7855" y="2537113"/>
            <a:ext cx="2718446" cy="2389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7296" y="4926841"/>
            <a:ext cx="5854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Bell MT" panose="02020503060305020303" pitchFamily="18" charset="0"/>
              </a:rPr>
              <a:t>Presented by: Adrian Stackhouse, </a:t>
            </a:r>
            <a:r>
              <a:rPr lang="en-US" sz="2400" dirty="0" smtClean="0">
                <a:latin typeface="Bell MT" panose="02020503060305020303" pitchFamily="18" charset="0"/>
              </a:rPr>
              <a:t>LCSW-C </a:t>
            </a:r>
            <a:endParaRPr lang="en-US" sz="2400" dirty="0">
              <a:latin typeface="Bell MT" panose="020205030603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7854" y="5691116"/>
            <a:ext cx="253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ll MT" panose="02020503060305020303" pitchFamily="18" charset="0"/>
              </a:rPr>
              <a:t>August 24, 2020</a:t>
            </a:r>
            <a:endParaRPr lang="en-US" sz="2400" dirty="0">
              <a:latin typeface="Bell MT" panose="020205030603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615" y="3411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u="sng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1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62" y="742949"/>
            <a:ext cx="6729412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9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4364" y="671512"/>
            <a:ext cx="801528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 smtClean="0"/>
              <a:t>Be on time for class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 smtClean="0"/>
              <a:t>R-E-S-P-E-C-T (show consideration to classmates)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 smtClean="0"/>
              <a:t>Keep the mic turned off until you are asked to speak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 smtClean="0"/>
              <a:t>Turn off the audio if your child is anxious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 smtClean="0"/>
              <a:t>Use headphones to limit distractions</a:t>
            </a:r>
          </a:p>
        </p:txBody>
      </p:sp>
    </p:spTree>
    <p:extLst>
      <p:ext uri="{BB962C8B-B14F-4D97-AF65-F5344CB8AC3E}">
        <p14:creationId xmlns:p14="http://schemas.microsoft.com/office/powerpoint/2010/main" val="4089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0075" y="585788"/>
            <a:ext cx="8386763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If your child is “antsy” create a square to stand/sit that’s close to the </a:t>
            </a:r>
            <a:r>
              <a:rPr lang="en-US" sz="3200" dirty="0" smtClean="0"/>
              <a:t>computer</a:t>
            </a:r>
          </a:p>
          <a:p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Monitor the screen – Is your daughter/son staying focused?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Ask the teacher questions</a:t>
            </a:r>
          </a:p>
          <a:p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Create a “to-do” list as a reminder of when assignments are due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Charge the device nightly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57682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650" y="309632"/>
            <a:ext cx="4866570" cy="3095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8463" y="3798907"/>
            <a:ext cx="5207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Digital quarantine – 6 feet, please. Children should avoid texting and social media during school hours.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650" y="2844800"/>
            <a:ext cx="6896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089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0500" y="710406"/>
            <a:ext cx="6553199" cy="266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2013" y="4392612"/>
            <a:ext cx="850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smtClean="0"/>
              <a:t>Check-in at the beginning of the school day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smtClean="0"/>
              <a:t>Check-in during the middle of the school day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smtClean="0"/>
              <a:t>Check-in at the end of the school day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0225" y="3714750"/>
            <a:ext cx="5972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Parents should: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310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0956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i="1" u="sng" dirty="0" err="1" smtClean="0">
                <a:solidFill>
                  <a:srgbClr val="C00000"/>
                </a:solidFill>
                <a:latin typeface="Bradley Hand ITC" panose="03070402050302030203" pitchFamily="66" charset="0"/>
              </a:rPr>
              <a:t>Beronica’s</a:t>
            </a:r>
            <a:r>
              <a:rPr lang="en-US" sz="4000" i="1" u="sng" dirty="0" smtClean="0">
                <a:solidFill>
                  <a:srgbClr val="C00000"/>
                </a:solidFill>
                <a:latin typeface="Bradley Hand ITC" panose="03070402050302030203" pitchFamily="66" charset="0"/>
              </a:rPr>
              <a:t> Weekday E-Learning </a:t>
            </a:r>
            <a:br>
              <a:rPr lang="en-US" sz="4000" i="1" u="sng" dirty="0" smtClean="0">
                <a:solidFill>
                  <a:srgbClr val="C00000"/>
                </a:solidFill>
                <a:latin typeface="Bradley Hand ITC" panose="03070402050302030203" pitchFamily="66" charset="0"/>
              </a:rPr>
            </a:br>
            <a:r>
              <a:rPr lang="en-US" sz="4000" i="1" u="sng" dirty="0" smtClean="0">
                <a:solidFill>
                  <a:srgbClr val="C00000"/>
                </a:solidFill>
                <a:latin typeface="Bradley Hand ITC" panose="03070402050302030203" pitchFamily="66" charset="0"/>
              </a:rPr>
              <a:t>Schedule  (Example)</a:t>
            </a:r>
            <a:endParaRPr lang="en-US" sz="4000" i="1" u="sng" dirty="0">
              <a:solidFill>
                <a:srgbClr val="C0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930400"/>
            <a:ext cx="8966729" cy="465613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7:00 am – 8:15 am:    Wake up, prepare for the day (eat a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                                   healthy breakfast), have supplies at hand,  							    check-in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8:30 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– 8:45 am:     Sign onto the school’s e-learning site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8:50 am – 9:20 am:     Academics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9:50 am – 10:20 am:   Break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10:25 am – 10:55 am:  Academics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11:00 am – 12:00 pm:  Lunch, check-in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12:10 pm – 12:40 pm:  Academics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12:50 pm – 1:20 pm :   Break and DEAR Time (reading)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1:30 pm – 4:00 pm:      Check-in, socialize with friends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5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626" y="328613"/>
            <a:ext cx="8698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Maintain organization to avoid procrastination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663" y="1447800"/>
            <a:ext cx="4086225" cy="2667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6588" y="4326046"/>
            <a:ext cx="84902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smtClean="0"/>
              <a:t>Write teachers office hours at the top of the calendar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smtClean="0"/>
              <a:t>List assignments and due dates</a:t>
            </a:r>
          </a:p>
          <a:p>
            <a:endParaRPr lang="en-US" sz="3600" dirty="0" smtClean="0"/>
          </a:p>
          <a:p>
            <a:endParaRPr lang="en-US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6266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3327399"/>
            <a:ext cx="2540000" cy="259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7300" y="4413934"/>
            <a:ext cx="4799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Use a timer for breaks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" y="281671"/>
            <a:ext cx="3721100" cy="2066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80316" y="596900"/>
            <a:ext cx="36166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Break tasks into </a:t>
            </a:r>
          </a:p>
          <a:p>
            <a:r>
              <a:rPr lang="en-US" sz="3600" dirty="0"/>
              <a:t>s</a:t>
            </a:r>
            <a:r>
              <a:rPr lang="en-US" sz="3600" dirty="0" smtClean="0"/>
              <a:t>maller chunks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560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Stay Positive and give yourself and your child credit…</a:t>
            </a:r>
            <a:endParaRPr lang="en-US" sz="48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C00000"/>
                </a:solidFill>
              </a:rPr>
              <a:t>“Nice work”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C00000"/>
                </a:solidFill>
              </a:rPr>
              <a:t>“Keep up the good work”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C00000"/>
                </a:solidFill>
              </a:rPr>
              <a:t>“You/we did it”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C00000"/>
                </a:solidFill>
              </a:rPr>
              <a:t>“You’re very responsible”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C00000"/>
                </a:solidFill>
              </a:rPr>
              <a:t>“Way to go”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C00000"/>
                </a:solidFill>
              </a:rPr>
              <a:t>“That’s a great idea”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977900" y="889000"/>
            <a:ext cx="75057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2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75091"/>
            <a:ext cx="10515600" cy="1474788"/>
          </a:xfrm>
        </p:spPr>
        <p:txBody>
          <a:bodyPr/>
          <a:lstStyle/>
          <a:p>
            <a:pPr algn="ctr"/>
            <a:r>
              <a:rPr lang="en-US" b="1" u="sng" dirty="0" smtClean="0">
                <a:latin typeface="Bell MT" panose="02020503060305020303" pitchFamily="18" charset="0"/>
              </a:rPr>
              <a:t/>
            </a:r>
            <a:br>
              <a:rPr lang="en-US" b="1" u="sng" dirty="0" smtClean="0">
                <a:latin typeface="Bell MT" panose="02020503060305020303" pitchFamily="18" charset="0"/>
              </a:rPr>
            </a:br>
            <a:r>
              <a:rPr lang="en-US" sz="4800" b="1" u="sng" dirty="0" smtClean="0">
                <a:solidFill>
                  <a:schemeClr val="tx1"/>
                </a:solidFill>
                <a:latin typeface="Bell MT" panose="02020503060305020303" pitchFamily="18" charset="0"/>
              </a:rPr>
              <a:t>Agenda</a:t>
            </a:r>
            <a:endParaRPr lang="en-US" sz="4800" b="1" u="sng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6789"/>
            <a:ext cx="10515600" cy="50040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 smtClean="0"/>
              <a:t>Feelings Check-In </a:t>
            </a:r>
          </a:p>
          <a:p>
            <a:pPr marL="0" indent="0">
              <a:buNone/>
            </a:pPr>
            <a:endParaRPr lang="en-US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 smtClean="0"/>
              <a:t>Video – ‘</a:t>
            </a:r>
            <a:r>
              <a:rPr lang="en-US" sz="2800" dirty="0" err="1" smtClean="0"/>
              <a:t>Momschooling</a:t>
            </a:r>
            <a:r>
              <a:rPr lang="en-US" sz="2800" dirty="0" smtClean="0"/>
              <a:t>’ by EJ Speaks (YouTube)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 smtClean="0"/>
              <a:t>Well…What’s the worst thing that could happen?</a:t>
            </a:r>
          </a:p>
          <a:p>
            <a:pPr marL="0" indent="0">
              <a:buNone/>
            </a:pPr>
            <a:endParaRPr lang="en-US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 smtClean="0"/>
              <a:t>Tips for Virtual Learning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 err="1" smtClean="0"/>
              <a:t>Calgon</a:t>
            </a:r>
            <a:r>
              <a:rPr lang="en-US" sz="2800" dirty="0" smtClean="0"/>
              <a:t> Take Me Away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 smtClean="0"/>
              <a:t>Questions &amp; Answers</a:t>
            </a:r>
            <a:endParaRPr lang="en-US" sz="2800" dirty="0"/>
          </a:p>
          <a:p>
            <a:pP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>
              <a:buFont typeface="Wingdings" panose="05000000000000000000" pitchFamily="2" charset="2"/>
              <a:buChar char="ü"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703393" y="1741453"/>
            <a:ext cx="813927" cy="729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30403" y="1754136"/>
            <a:ext cx="703454" cy="729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20" y="1596789"/>
            <a:ext cx="1065506" cy="11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8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845" y="0"/>
            <a:ext cx="6739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9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5600" y="0"/>
            <a:ext cx="39036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C00000"/>
              </a:solidFill>
            </a:endParaRPr>
          </a:p>
          <a:p>
            <a:r>
              <a:rPr lang="en-US" sz="4400" dirty="0" smtClean="0">
                <a:solidFill>
                  <a:srgbClr val="C00000"/>
                </a:solidFill>
              </a:rPr>
              <a:t>What Is Stress?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3300" y="1663700"/>
            <a:ext cx="888576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Stress is your body’s physical and mental</a:t>
            </a:r>
          </a:p>
          <a:p>
            <a:r>
              <a:rPr lang="en-US" sz="3600" dirty="0" smtClean="0"/>
              <a:t>response to anything you perceive as </a:t>
            </a:r>
          </a:p>
          <a:p>
            <a:r>
              <a:rPr lang="en-US" sz="3600" dirty="0"/>
              <a:t>o</a:t>
            </a:r>
            <a:r>
              <a:rPr lang="en-US" sz="3600" dirty="0" smtClean="0"/>
              <a:t>verwhelming. You feel stress when you </a:t>
            </a:r>
          </a:p>
          <a:p>
            <a:r>
              <a:rPr lang="en-US" sz="3600" dirty="0"/>
              <a:t>f</a:t>
            </a:r>
            <a:r>
              <a:rPr lang="en-US" sz="3600" dirty="0" smtClean="0"/>
              <a:t>ace life’s demands, pleasant or </a:t>
            </a:r>
          </a:p>
          <a:p>
            <a:r>
              <a:rPr lang="en-US" sz="3600" dirty="0" smtClean="0"/>
              <a:t>unpleasant, and feel that you lack </a:t>
            </a:r>
          </a:p>
          <a:p>
            <a:r>
              <a:rPr lang="en-US" sz="3600" dirty="0"/>
              <a:t>r</a:t>
            </a:r>
            <a:r>
              <a:rPr lang="en-US" sz="3600" dirty="0" smtClean="0"/>
              <a:t>esources to meet them. When stressed,</a:t>
            </a:r>
          </a:p>
          <a:p>
            <a:r>
              <a:rPr lang="en-US" sz="3600" dirty="0" smtClean="0"/>
              <a:t>your body creates extra energy to protect</a:t>
            </a:r>
          </a:p>
          <a:p>
            <a:r>
              <a:rPr lang="en-US" sz="3600" dirty="0"/>
              <a:t>i</a:t>
            </a:r>
            <a:r>
              <a:rPr lang="en-US" sz="3600" dirty="0" smtClean="0"/>
              <a:t>tself.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0221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i="1" dirty="0" smtClean="0">
                <a:solidFill>
                  <a:srgbClr val="C00000"/>
                </a:solidFill>
              </a:rPr>
              <a:t>How Do You Respond to Stress?</a:t>
            </a:r>
            <a:endParaRPr lang="en-US" sz="44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u="sng" dirty="0" smtClean="0">
                <a:solidFill>
                  <a:schemeClr val="tx1"/>
                </a:solidFill>
              </a:rPr>
              <a:t>Physical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</a:rPr>
              <a:t>Headaches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</a:rPr>
              <a:t>Fatigue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I</a:t>
            </a:r>
            <a:r>
              <a:rPr lang="en-US" sz="2400" dirty="0" smtClean="0">
                <a:solidFill>
                  <a:schemeClr val="tx1"/>
                </a:solidFill>
              </a:rPr>
              <a:t>nsomnia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</a:rPr>
              <a:t>Weight change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</a:rPr>
              <a:t>Pounding heart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</a:rPr>
              <a:t>Restlessness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</a:rPr>
              <a:t>Neck and shoulder ache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u="sng" dirty="0" smtClean="0"/>
              <a:t>Mental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Forgetfulness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Poor concentration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Boredom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Confusion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Low productivity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Negative attitude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No new ideas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31022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i="1" dirty="0" smtClean="0">
                <a:solidFill>
                  <a:srgbClr val="C00000"/>
                </a:solidFill>
              </a:rPr>
              <a:t>How Do You Respond to Stress?</a:t>
            </a:r>
            <a:endParaRPr lang="en-US" sz="4400" b="1" i="1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u="sng" dirty="0" smtClean="0"/>
              <a:t>Emotional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Anxiety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Irritability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Depression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Bad temper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Crying spells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Confusion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u="sng" dirty="0" smtClean="0"/>
              <a:t>Social</a:t>
            </a:r>
            <a:endParaRPr lang="en-US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Isolation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Lashing out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Resentment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Lower sex drive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Fewer contacts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Nagging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808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5" y="0"/>
            <a:ext cx="6858000" cy="5372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5838" y="6086475"/>
            <a:ext cx="7055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Share your comments in the chat box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6914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13000" y="355600"/>
            <a:ext cx="5102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i="1" u="sng" dirty="0" smtClean="0">
                <a:solidFill>
                  <a:srgbClr val="0000CC"/>
                </a:solidFill>
              </a:rPr>
              <a:t>Coping Strategies:</a:t>
            </a:r>
            <a:endParaRPr lang="en-US" sz="4400" b="1" i="1" u="sng" dirty="0">
              <a:solidFill>
                <a:srgbClr val="00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6369" y="1295400"/>
            <a:ext cx="457208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Listen to your needs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Control what you can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Structure your 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List your options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Don’t give up</a:t>
            </a:r>
          </a:p>
        </p:txBody>
      </p:sp>
    </p:spTree>
    <p:extLst>
      <p:ext uri="{BB962C8B-B14F-4D97-AF65-F5344CB8AC3E}">
        <p14:creationId xmlns:p14="http://schemas.microsoft.com/office/powerpoint/2010/main" val="12073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800" y="363915"/>
            <a:ext cx="5153975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Get enough rest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Eat well-balanced meals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Make time for yourself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Exercise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Cook or bake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Pray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696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-100013"/>
            <a:ext cx="6557963" cy="710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9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“Help is a phone call away”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6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First Call for Help: 410-685-0525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Baltimore City Crisis Response: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tx1"/>
                </a:solidFill>
              </a:rPr>
              <a:t>   410-931-2214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Baltimore County Crisis Response: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  410-931-2214</a:t>
            </a:r>
          </a:p>
          <a:p>
            <a:pPr marL="0" indent="0">
              <a:buNone/>
            </a:pP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63299">
            <a:off x="212437" y="135535"/>
            <a:ext cx="1933266" cy="240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4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812800"/>
            <a:ext cx="9930924" cy="7848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The Family Tree: 1-800-243-7337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REACH Hotline (Substance Use Information):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410-887-3224</a:t>
            </a:r>
          </a:p>
          <a:p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Grassroots Crisis Line: 410-531-6677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Maryland Youth Crisis: 1-800-422-0009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/>
          </a:p>
          <a:p>
            <a:endParaRPr lang="en-US" sz="3600" dirty="0"/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0700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293" y="0"/>
            <a:ext cx="3926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9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992" y="1804072"/>
            <a:ext cx="6790458" cy="38060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217" y="4902200"/>
            <a:ext cx="736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410-780-4320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337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60" y="0"/>
            <a:ext cx="7616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1172" y="1702341"/>
            <a:ext cx="890294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u="sng" dirty="0" smtClean="0">
                <a:solidFill>
                  <a:srgbClr val="C00000"/>
                </a:solidFill>
              </a:rPr>
              <a:t>Remember:</a:t>
            </a:r>
          </a:p>
          <a:p>
            <a:pPr algn="ctr"/>
            <a:endParaRPr lang="en-US" sz="4000" b="1" i="1" u="sng" dirty="0">
              <a:solidFill>
                <a:srgbClr val="C00000"/>
              </a:solidFill>
            </a:endParaRPr>
          </a:p>
          <a:p>
            <a:pPr algn="ctr"/>
            <a:r>
              <a:rPr lang="en-US" sz="4000" b="1" i="1" dirty="0" smtClean="0">
                <a:solidFill>
                  <a:srgbClr val="C00000"/>
                </a:solidFill>
              </a:rPr>
              <a:t>“Parents Can Do Virtually Anything”</a:t>
            </a:r>
          </a:p>
          <a:p>
            <a:pPr algn="ctr"/>
            <a:endParaRPr lang="en-US" sz="4000" b="1" i="1" dirty="0">
              <a:solidFill>
                <a:srgbClr val="C00000"/>
              </a:solidFill>
            </a:endParaRPr>
          </a:p>
          <a:p>
            <a:pPr algn="ctr"/>
            <a:endParaRPr lang="en-US" sz="4000" b="1" i="1" dirty="0" smtClean="0"/>
          </a:p>
          <a:p>
            <a:pPr algn="ctr"/>
            <a:endParaRPr lang="en-US" sz="4000" b="1" i="1" u="sng" dirty="0">
              <a:solidFill>
                <a:srgbClr val="C00000"/>
              </a:solidFill>
            </a:endParaRPr>
          </a:p>
          <a:p>
            <a:pPr algn="ctr"/>
            <a:endParaRPr lang="en-US" sz="4000" b="1" i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6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>
                <a:solidFill>
                  <a:schemeClr val="tx1"/>
                </a:solidFill>
              </a:rPr>
              <a:t>“How Are You Feeling?”</a:t>
            </a:r>
            <a:endParaRPr lang="en-US" b="1" u="sng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1588" y="1663700"/>
            <a:ext cx="7443787" cy="43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7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6640" y="381583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4553" y="458271"/>
            <a:ext cx="7954422" cy="37240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u="sng" dirty="0" smtClean="0"/>
              <a:t>YouTube Video</a:t>
            </a:r>
          </a:p>
          <a:p>
            <a:r>
              <a:rPr lang="en-US" sz="5400" dirty="0" smtClean="0"/>
              <a:t>EJ Speaks</a:t>
            </a:r>
            <a:endParaRPr lang="en-US" sz="5400" dirty="0"/>
          </a:p>
          <a:p>
            <a:r>
              <a:rPr lang="en-US" sz="5400" dirty="0" smtClean="0"/>
              <a:t>“</a:t>
            </a:r>
            <a:r>
              <a:rPr lang="en-US" sz="5400" dirty="0" err="1" smtClean="0"/>
              <a:t>Momschooling</a:t>
            </a:r>
            <a:r>
              <a:rPr lang="en-US" sz="5400" dirty="0" smtClean="0"/>
              <a:t> Be Like”</a:t>
            </a:r>
          </a:p>
          <a:p>
            <a:pPr algn="ctr"/>
            <a:endParaRPr lang="en-US" sz="5400" dirty="0"/>
          </a:p>
          <a:p>
            <a:pPr algn="ctr"/>
            <a:r>
              <a:rPr lang="en-US" sz="2000" dirty="0">
                <a:hlinkClick r:id="rId3"/>
              </a:rPr>
              <a:t>https://www.kapwing.com/videos/5f43a430c0339d001589c0b0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39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al_5f43a430c0339d001589c0b0_213996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3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i="1" dirty="0" smtClean="0">
                <a:solidFill>
                  <a:schemeClr val="tx1"/>
                </a:solidFill>
              </a:rPr>
              <a:t>Chat Discussion:</a:t>
            </a:r>
            <a:endParaRPr lang="en-US" sz="4000" b="1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488632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tx1"/>
                </a:solidFill>
              </a:rPr>
              <a:t>How many school aged children do you have?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tx1"/>
                </a:solidFill>
              </a:rPr>
              <a:t>What grades?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tx1"/>
                </a:solidFill>
              </a:rPr>
              <a:t>Do you have a child with special needs?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tx1"/>
                </a:solidFill>
              </a:rPr>
              <a:t>What is your greatest concern with virtual          learning?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3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034" y="0"/>
            <a:ext cx="8596668" cy="13970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chemeClr val="tx1"/>
                </a:solidFill>
              </a:rPr>
              <a:t>Well…What’s the worst thing that could happen? </a:t>
            </a:r>
            <a:endParaRPr lang="en-US" u="sng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379" y="54822"/>
            <a:ext cx="626955" cy="626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1987" y="3410466"/>
            <a:ext cx="3348681" cy="2100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7334" y="1507868"/>
            <a:ext cx="10703011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smtClean="0"/>
              <a:t>No electronic device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smtClean="0"/>
              <a:t>The internet isn’t working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smtClean="0"/>
              <a:t>Unable to log-in for class (can’t locate the web address)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smtClean="0"/>
              <a:t>Audio/video challenges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Distractions/difficult to motivate students for </a:t>
            </a:r>
            <a:r>
              <a:rPr lang="en-US" sz="3200" dirty="0" smtClean="0"/>
              <a:t>learning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smtClean="0"/>
              <a:t>Limited computer experience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smtClean="0"/>
              <a:t>Delayed feedback between teachers and students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smtClean="0"/>
              <a:t>Potential challenges moving between screens and submitting assignments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73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4558</TotalTime>
  <Words>1262</Words>
  <Application>Microsoft Office PowerPoint</Application>
  <PresentationFormat>Widescreen</PresentationFormat>
  <Paragraphs>281</Paragraphs>
  <Slides>42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Bell MT</vt:lpstr>
      <vt:lpstr>Bodoni MT</vt:lpstr>
      <vt:lpstr>Bradley Hand ITC</vt:lpstr>
      <vt:lpstr>Calibri</vt:lpstr>
      <vt:lpstr>Courier New</vt:lpstr>
      <vt:lpstr>Trebuchet MS</vt:lpstr>
      <vt:lpstr>Wingdings</vt:lpstr>
      <vt:lpstr>Wingdings 3</vt:lpstr>
      <vt:lpstr>Facet</vt:lpstr>
      <vt:lpstr>PowerPoint Presentation</vt:lpstr>
      <vt:lpstr>Thrive Behavioral Health  Presents… “Parents Can Do Virtually Anything”  Managing Distance Learning and Staying Calm</vt:lpstr>
      <vt:lpstr> Agenda</vt:lpstr>
      <vt:lpstr>PowerPoint Presentation</vt:lpstr>
      <vt:lpstr>“How Are You Feeling?”</vt:lpstr>
      <vt:lpstr>PowerPoint Presentation</vt:lpstr>
      <vt:lpstr>PowerPoint Presentation</vt:lpstr>
      <vt:lpstr>Chat Discussion:</vt:lpstr>
      <vt:lpstr>Well…What’s the worst thing that could happen? </vt:lpstr>
      <vt:lpstr>Troubleshooting:     </vt:lpstr>
      <vt:lpstr>    Is “Fun”damental</vt:lpstr>
      <vt:lpstr>Tips For Virtual Learning</vt:lpstr>
      <vt:lpstr>“It’s the final countdown…”</vt:lpstr>
      <vt:lpstr>PowerPoint Presentation</vt:lpstr>
      <vt:lpstr>Create a workspace for learning Designate an area free from distractions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Beronica’s Weekday E-Learning  Schedule  (Example)</vt:lpstr>
      <vt:lpstr>PowerPoint Presentation</vt:lpstr>
      <vt:lpstr>PowerPoint Presentation</vt:lpstr>
      <vt:lpstr>Stay Positive and give yourself and your child credit…</vt:lpstr>
      <vt:lpstr>PowerPoint Presentation</vt:lpstr>
      <vt:lpstr>PowerPoint Presentation</vt:lpstr>
      <vt:lpstr>PowerPoint Presentation</vt:lpstr>
      <vt:lpstr>How Do You Respond to Stress?</vt:lpstr>
      <vt:lpstr>How Do You Respond to Stress?</vt:lpstr>
      <vt:lpstr>PowerPoint Presentation</vt:lpstr>
      <vt:lpstr>PowerPoint Presentation</vt:lpstr>
      <vt:lpstr>PowerPoint Presentation</vt:lpstr>
      <vt:lpstr>PowerPoint Presentation</vt:lpstr>
      <vt:lpstr>“Help is a phone call away”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Remote 40</dc:creator>
  <cp:lastModifiedBy>Keeley</cp:lastModifiedBy>
  <cp:revision>108</cp:revision>
  <dcterms:created xsi:type="dcterms:W3CDTF">2020-08-14T14:09:50Z</dcterms:created>
  <dcterms:modified xsi:type="dcterms:W3CDTF">2020-08-24T22:12:10Z</dcterms:modified>
</cp:coreProperties>
</file>